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91" r:id="rId3"/>
    <p:sldId id="393" r:id="rId4"/>
    <p:sldId id="358" r:id="rId5"/>
    <p:sldId id="376" r:id="rId6"/>
    <p:sldId id="377" r:id="rId7"/>
    <p:sldId id="379" r:id="rId8"/>
    <p:sldId id="381" r:id="rId9"/>
    <p:sldId id="382" r:id="rId10"/>
    <p:sldId id="383" r:id="rId11"/>
    <p:sldId id="384" r:id="rId12"/>
    <p:sldId id="385" r:id="rId13"/>
    <p:sldId id="386" r:id="rId14"/>
    <p:sldId id="390" r:id="rId15"/>
    <p:sldId id="389" r:id="rId16"/>
    <p:sldId id="394" r:id="rId17"/>
    <p:sldId id="395" r:id="rId18"/>
    <p:sldId id="396" r:id="rId19"/>
    <p:sldId id="387" r:id="rId20"/>
    <p:sldId id="388" r:id="rId21"/>
    <p:sldId id="3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3" autoAdjust="0"/>
  </p:normalViewPr>
  <p:slideViewPr>
    <p:cSldViewPr>
      <p:cViewPr>
        <p:scale>
          <a:sx n="86" d="100"/>
          <a:sy n="86" d="100"/>
        </p:scale>
        <p:origin x="-1277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B871A-1593-4532-AD67-89E12D9833A1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DC16-4AC4-4BBB-9135-7A2126DEDA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59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7DC16-4AC4-4BBB-9135-7A2126DEDAC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00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367B1D-5550-4ED6-8BB5-202CFC3A289E}" type="datetimeFigureOut">
              <a:rPr lang="ru-RU" smtClean="0"/>
              <a:t>03.02.2026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340768"/>
            <a:ext cx="9144000" cy="3600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Обзор </a:t>
            </a:r>
          </a:p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новой учебной </a:t>
            </a:r>
          </a:p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литературы </a:t>
            </a:r>
          </a:p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2025 - 2026</a:t>
            </a:r>
          </a:p>
        </p:txBody>
      </p:sp>
    </p:spTree>
    <p:extLst>
      <p:ext uri="{BB962C8B-B14F-4D97-AF65-F5344CB8AC3E}">
        <p14:creationId xmlns:p14="http://schemas.microsoft.com/office/powerpoint/2010/main" val="373629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30279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8594" y="116632"/>
            <a:ext cx="67154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Физика 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Н. С. Пурышева, Н. Е. Важеевская, Д. А. Исаев, В. М. Чаругин. — 2-е изд., стер.  — Москва : Просвещение, 2025. — 512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Методический аппарат учебника составляют вопросы для самопроверки, упражнения, включающие качественные, графические и вычислительные задачи, исследовательские задания, темы проектов.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8593" y="3456434"/>
            <a:ext cx="67154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Физика : базовый уровень : практикум по решению задач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  / Н. С. Пурышева, Н. Е. Важеевская, Д. А. Исаев, В. М. Чаругин. — 2-е изд., стер.  — Москва : Просвещение, 2025. — 236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пособии содержатся вычислительные, качественные и графические задачи, которые сгруппированы по темам в соответствии с главами учебника. В каждой теме рассмотрены примеры решения типовых задач, приведены задачи для самостоятельного решения и задания для самопроверки. Пособие предназначено для организации самостоятельной работы учащихся при изучении нового материала, а также для закрепления и проверки полученных знаний по физике.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5" y="3429000"/>
            <a:ext cx="22684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326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504" y="137081"/>
            <a:ext cx="67324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Литература. 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Т. Ф. Курдюмова, Е. Н. Колокольцев, О. Б. Марьина [и др.].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353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обеспечит достижение личностных, метапредметных и предметных результатов, определённых во ФГОС СОО по предмету «Литература», овладение системой универсальных учебных действий. Данное издание является первым.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504" y="3419981"/>
            <a:ext cx="6732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Литература. 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/ Т. Ф. Курдюмова, Е. Н. Колокольцев, О. Б. Марьина [и др.]. </a:t>
            </a:r>
            <a:r>
              <a:rPr lang="ru-RU" sz="1400" b="1" dirty="0" smtClean="0"/>
              <a:t>— 2-е </a:t>
            </a:r>
            <a:r>
              <a:rPr lang="ru-RU" sz="1400" b="1" dirty="0"/>
              <a:t>изд., стер. — Москва : Просвещение, 2024. — 414 с.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Учебник обеспечит достижение личностных, метапредметных и предметных результатов, определённых во ФГОС СОО по предмету «Литература», овладение системой универсальных учебных действий.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9392"/>
            <a:ext cx="2304000" cy="33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081"/>
            <a:ext cx="2304000" cy="314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46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937" y="129362"/>
            <a:ext cx="67030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Самойлова Е. А.</a:t>
            </a:r>
            <a:r>
              <a:rPr lang="ru-RU" sz="1400" dirty="0"/>
              <a:t> </a:t>
            </a:r>
            <a:r>
              <a:rPr lang="ru-RU" sz="1400" b="1" dirty="0"/>
              <a:t>Литература : базовый уровень : практикум 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 / Е. А. Самойлова. — Москва : Просвещение, </a:t>
            </a:r>
            <a:r>
              <a:rPr lang="ru-RU" sz="1400" b="1" dirty="0" smtClean="0"/>
              <a:t>2026. </a:t>
            </a:r>
            <a:r>
              <a:rPr lang="ru-RU" sz="1400" b="1" dirty="0"/>
              <a:t>— 225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Издание призвано отработать практические навыки в освоении программы, а также способствует достижению необходимых предметных, метапредметных и личностных результатов обучающихся. К отдельным фрагментам художественных текстов, включённых в перечень произведений, необходимых для проведения итогового контроля и аттестации выпускников, сформулированы типовые задания в формате КИМ ЕГЭ. </a:t>
            </a:r>
          </a:p>
        </p:txBody>
      </p:sp>
      <p:sp>
        <p:nvSpPr>
          <p:cNvPr id="3" name="AutoShape 4" descr="Литература. Базовый уровень. Практикум. Электронная форма учебного пособия для СПО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7" y="129362"/>
            <a:ext cx="2334200" cy="32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0937" y="3501008"/>
            <a:ext cx="67030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Малявина Т. П. Русский язык : базовый уровень : практикум : 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Т. П. Малявина.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126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Практикум способствует достижению необходимых личностных, метапредметных и предметных результатов освоения предмета «Русский язык» и предназначен для обучающихся всех профилей СПО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2287644" cy="331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85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3" y="3573016"/>
            <a:ext cx="22853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6325" y="3631183"/>
            <a:ext cx="674468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Русский язык</a:t>
            </a:r>
            <a:r>
              <a:rPr lang="ru-RU" sz="1400" dirty="0"/>
              <a:t>.</a:t>
            </a:r>
            <a:r>
              <a:rPr lang="ru-RU" sz="1400" b="1" dirty="0"/>
              <a:t> 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А. Н. Рудяков, Т. Я. Фролова, М. Г. Маркина-Гурджи, А. С. Бурдина. — Москва : Просвещение, </a:t>
            </a:r>
            <a:r>
              <a:rPr lang="ru-RU" sz="1400" b="1" dirty="0" smtClean="0"/>
              <a:t>2026. </a:t>
            </a:r>
            <a:r>
              <a:rPr lang="ru-RU" sz="1400" b="1" dirty="0"/>
              <a:t>— 220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 реализуются современные образовательные подходы. Задания и упражнения, направленные на закрепление учебного материала, базируются на </a:t>
            </a:r>
            <a:r>
              <a:rPr lang="ru-RU" sz="1400" dirty="0" smtClean="0"/>
              <a:t>деятельностном </a:t>
            </a:r>
            <a:r>
              <a:rPr lang="ru-RU" sz="1400" dirty="0"/>
              <a:t>подходе и способствуют формированию ключевых базовых и предметных компетенций. Предусмотрено поэтапное повторение и обобщение изученного материала.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16632"/>
            <a:ext cx="236504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91985" y="47035"/>
            <a:ext cx="66520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Русский язык. 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А. Н. Рудяков, Т. Я. Фролова, М. Г. Маркина-Гурджи, А. С. Бурдина</a:t>
            </a:r>
            <a:r>
              <a:rPr lang="ru-RU" sz="1400" b="1" dirty="0" smtClean="0"/>
              <a:t>. </a:t>
            </a:r>
            <a:r>
              <a:rPr lang="ru-RU" sz="1400" b="1" dirty="0"/>
              <a:t>— Москва : Просвещение, </a:t>
            </a:r>
            <a:r>
              <a:rPr lang="ru-RU" sz="1400" b="1" dirty="0" smtClean="0"/>
              <a:t>2026.— </a:t>
            </a:r>
            <a:r>
              <a:rPr lang="ru-RU" sz="1400" b="1" dirty="0"/>
              <a:t>303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 В учебнике реализуются современные образовательные подходы. Задания и упражнения, направленные на закрепление учебного материала, базируются на деятельностном подходе и способствуют формированию ключевых базовых и предметных компетенций. Предусмотрено поэтапное повторение и обобщение изученного материала. </a:t>
            </a:r>
          </a:p>
        </p:txBody>
      </p:sp>
    </p:spTree>
    <p:extLst>
      <p:ext uri="{BB962C8B-B14F-4D97-AF65-F5344CB8AC3E}">
        <p14:creationId xmlns:p14="http://schemas.microsoft.com/office/powerpoint/2010/main" val="22554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4048" y="116632"/>
            <a:ext cx="6835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Цветкова М. С. Информатика : учебник для студентов учреждений СПО / М. С. Цветкова, И. Ю. Хлобыстова. </a:t>
            </a:r>
            <a:r>
              <a:rPr lang="ru-RU" sz="1400" b="1" dirty="0"/>
              <a:t>—</a:t>
            </a:r>
            <a:r>
              <a:rPr lang="ru-RU" sz="1400" b="1" dirty="0" smtClean="0"/>
              <a:t> 5 изд., стер. </a:t>
            </a:r>
            <a:r>
              <a:rPr lang="ru-RU" sz="1400" b="1" dirty="0"/>
              <a:t>—</a:t>
            </a:r>
            <a:r>
              <a:rPr lang="ru-RU" sz="1400" b="1" dirty="0" smtClean="0"/>
              <a:t> Москва : ИЦ «Академия», 2025. </a:t>
            </a:r>
            <a:r>
              <a:rPr lang="ru-RU" sz="1400" b="1" dirty="0"/>
              <a:t>— </a:t>
            </a:r>
            <a:r>
              <a:rPr lang="ru-RU" sz="1400" b="1" dirty="0" smtClean="0"/>
              <a:t> 416 с.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является частью учебно-методического комплекта (УМК) по информатике, включающего также учебное пособие «Практикум», электронную форму учебника, электронную форму учебного пособия и методическое пособие для преподавателя.</a:t>
            </a:r>
          </a:p>
          <a:p>
            <a:pPr algn="just"/>
            <a:r>
              <a:rPr lang="ru-RU" sz="1400" dirty="0"/>
              <a:t>Особое внимание уделено профессионально ориентированному учебному материалу, который направлен не только на достижение личностных, метапредметных и предметных результатов освоения программы обучающимися, но и помогает формированию общих и профессиональных компетенций, обозначенных в ФГОС СПО.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" y="116632"/>
            <a:ext cx="2219240" cy="316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3" y="3428206"/>
            <a:ext cx="2217465" cy="324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048" y="3428206"/>
            <a:ext cx="68657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Цветкова М. С. </a:t>
            </a:r>
            <a:r>
              <a:rPr lang="ru-RU" sz="1400" b="1" dirty="0" smtClean="0"/>
              <a:t>Информатика. Практикум </a:t>
            </a:r>
            <a:r>
              <a:rPr lang="ru-RU" sz="1400" b="1" dirty="0"/>
              <a:t>: </a:t>
            </a:r>
            <a:r>
              <a:rPr lang="ru-RU" sz="1400" b="1" dirty="0" smtClean="0"/>
              <a:t>учебное пособие </a:t>
            </a:r>
            <a:r>
              <a:rPr lang="ru-RU" sz="1400" b="1" dirty="0"/>
              <a:t>для студентов учреждений СПО / М. С. Цветкова</a:t>
            </a:r>
            <a:r>
              <a:rPr lang="ru-RU" sz="1400" b="1" dirty="0" smtClean="0"/>
              <a:t>, С. А. Гаврилова, </a:t>
            </a:r>
            <a:r>
              <a:rPr lang="ru-RU" sz="1400" b="1" dirty="0"/>
              <a:t>И. Ю. Хлобыстова. —</a:t>
            </a:r>
            <a:r>
              <a:rPr lang="ru-RU" sz="1400" b="1" dirty="0" smtClean="0"/>
              <a:t> </a:t>
            </a:r>
            <a:r>
              <a:rPr lang="ru-RU" sz="1400" b="1" dirty="0"/>
              <a:t>5 изд., стер. —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ИЦ «Академия», 2025</a:t>
            </a:r>
            <a:r>
              <a:rPr lang="ru-RU" sz="1400" b="1" dirty="0" smtClean="0"/>
              <a:t>.</a:t>
            </a:r>
            <a:r>
              <a:rPr lang="ru-RU" sz="1400" b="1" dirty="0"/>
              <a:t> — </a:t>
            </a:r>
            <a:r>
              <a:rPr lang="ru-RU" sz="1400" b="1" dirty="0" smtClean="0"/>
              <a:t>320 </a:t>
            </a:r>
            <a:r>
              <a:rPr lang="ru-RU" sz="1400" b="1" dirty="0"/>
              <a:t>с.</a:t>
            </a:r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Учебное </a:t>
            </a:r>
            <a:r>
              <a:rPr lang="ru-RU" sz="1400" dirty="0"/>
              <a:t>пособие является неотъемлемым дополнением учебника и предназначено для проведения профильно-ориентированных практических работ. Помимо учебника и практикума в состав учебно-методического комплекта входят электронная форма учебника и электронная форма практикума, содержащие интерактивные прикладные задания. Практические работы включают в себя задания для решения с помощью и без помощи компьютера, зачетные задания и контрольные работы по блокам тем курса. Каждая практическая или контрольная работа рассчитана не более чем на два учебных часа. </a:t>
            </a:r>
          </a:p>
        </p:txBody>
      </p:sp>
    </p:spTree>
    <p:extLst>
      <p:ext uri="{BB962C8B-B14F-4D97-AF65-F5344CB8AC3E}">
        <p14:creationId xmlns:p14="http://schemas.microsoft.com/office/powerpoint/2010/main" val="3076034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2266" y="116632"/>
            <a:ext cx="668173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Башмаков </a:t>
            </a:r>
            <a:r>
              <a:rPr lang="ru-RU" sz="1400" b="1" dirty="0"/>
              <a:t>М. И</a:t>
            </a:r>
            <a:r>
              <a:rPr lang="ru-RU" sz="1400" b="1" dirty="0" smtClean="0"/>
              <a:t>. </a:t>
            </a:r>
            <a:r>
              <a:rPr lang="ru-RU" sz="1400" b="1" dirty="0"/>
              <a:t>Математика : </a:t>
            </a:r>
            <a:r>
              <a:rPr lang="ru-RU" sz="1400" b="1" dirty="0" smtClean="0"/>
              <a:t>учебник </a:t>
            </a:r>
            <a:r>
              <a:rPr lang="ru-RU" sz="1400" b="1" dirty="0"/>
              <a:t>для студентов СПО</a:t>
            </a:r>
            <a:r>
              <a:rPr lang="ru-RU" sz="1400" b="1" dirty="0" smtClean="0"/>
              <a:t> </a:t>
            </a:r>
            <a:r>
              <a:rPr lang="ru-RU" sz="1400" b="1" dirty="0"/>
              <a:t>/ М. И. Башмаков.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ИЦ «Академия</a:t>
            </a:r>
            <a:r>
              <a:rPr lang="ru-RU" sz="1400" b="1" dirty="0" smtClean="0"/>
              <a:t>», 2026. </a:t>
            </a:r>
            <a:r>
              <a:rPr lang="ru-RU" sz="1400" b="1" dirty="0"/>
              <a:t>— </a:t>
            </a:r>
            <a:r>
              <a:rPr lang="ru-RU" sz="1400" b="1" dirty="0" smtClean="0"/>
              <a:t>288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Особое внимание уделено профессионально ориентированному учебному материалу, который не только направлен на достижение личностных, метапредметных и предметных результатов освоения программы обучающимися, но и помогает формированию общих и профессиональных компетенций, обозначенных в ФГОС СПО.</a:t>
            </a:r>
            <a:br>
              <a:rPr lang="ru-RU" sz="1400" dirty="0"/>
            </a:br>
            <a:r>
              <a:rPr lang="ru-RU" sz="1400" dirty="0"/>
              <a:t>Учебник охватывает все основные темы: теория чисел, корни, степени, логарифмы, прямые и плоскости, пространственные тела, а также основы тригонометрии, анализа, комбинаторики и теории вероятностей.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354763" cy="331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2267" y="3501008"/>
            <a:ext cx="66817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Башмаков М.И. Задачник : учебное пособие для студентов СПО / М. И. Башмаков.  </a:t>
            </a:r>
            <a:r>
              <a:rPr lang="ru-RU" sz="1400" b="1" dirty="0"/>
              <a:t>— Москва : ИЦ «Академия», </a:t>
            </a:r>
            <a:r>
              <a:rPr lang="ru-RU" sz="1400" b="1" dirty="0" smtClean="0"/>
              <a:t>2025. </a:t>
            </a:r>
            <a:r>
              <a:rPr lang="ru-RU" sz="1400" b="1" dirty="0"/>
              <a:t>—  </a:t>
            </a:r>
            <a:r>
              <a:rPr lang="ru-RU" sz="1400" b="1" dirty="0" smtClean="0"/>
              <a:t>432 </a:t>
            </a:r>
            <a:r>
              <a:rPr lang="ru-RU" sz="1400" b="1" dirty="0"/>
              <a:t>с.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задачнике представлены задания по общему курсу математики для изучения дисциплины на базовом уровне с учетом направленности образовательных программ СПО. Задания содержат тренажеры по основным изучаемым алгоритмам, матричные тесты, самостоятельные работы и контрольные тесты с выбором ответа.</a:t>
            </a:r>
            <a:br>
              <a:rPr lang="ru-RU" sz="1400" dirty="0"/>
            </a:br>
            <a:r>
              <a:rPr lang="ru-RU" sz="1400" dirty="0"/>
              <a:t>Выбор и расположение тем соответствуют учебнику М. И. Башмакова, который вместе с электронной формой учебника, книгой для преподавателя и данным задачником того же автора образуют учебно-методический комплект.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4110" r="15857" b="12665"/>
          <a:stretch/>
        </p:blipFill>
        <p:spPr bwMode="auto">
          <a:xfrm>
            <a:off x="107504" y="116631"/>
            <a:ext cx="2354762" cy="331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5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3" y="3471580"/>
            <a:ext cx="2273300" cy="31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3952" y="3471580"/>
            <a:ext cx="67800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Уголовно-процессуальный кодекс Российской Федерации по состоянию на 1 февраля 2026 г. </a:t>
            </a:r>
            <a:r>
              <a:rPr lang="ru-RU" sz="1400" b="1" dirty="0"/>
              <a:t>—</a:t>
            </a:r>
            <a:r>
              <a:rPr lang="ru-RU" sz="1400" b="1" dirty="0" smtClean="0"/>
              <a:t> Москва: Проспект, 2026. </a:t>
            </a:r>
            <a:r>
              <a:rPr lang="ru-RU" sz="1400" b="1" dirty="0"/>
              <a:t>—</a:t>
            </a:r>
            <a:r>
              <a:rPr lang="ru-RU" sz="1400" b="1" dirty="0" smtClean="0"/>
              <a:t> 432 с.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Кодекса сверен с официальным источником и приводится по состоянию на 1 февраля 2026 г. с использованием общепринятых сокращений.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Представленное вашему вниманию издание учитывает только изменения, внесенные опубликованными в официальных источниках на дату подписания издания в печать федеральными законами.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Текст статей приводится на дату, обозначенную на обложке данной книги (дата актуализации). Если есть изменения, вступающие в силу позднее, то вместе с редакцией нормы, действующей на эту дату, приводится норма в новой редакции и указывается дата, с которой она вступает в силу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" y="80917"/>
            <a:ext cx="230122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63952" y="80917"/>
            <a:ext cx="67800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Уголовный кодекс </a:t>
            </a:r>
            <a:r>
              <a:rPr lang="ru-RU" sz="1400" b="1" dirty="0"/>
              <a:t>Российской Федерации по состоянию на 1 февраля 2026 г. — Москва: Проспект, 2026. — </a:t>
            </a:r>
            <a:r>
              <a:rPr lang="ru-RU" sz="1400" b="1" dirty="0" smtClean="0"/>
              <a:t>400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Текст Кодекса сверен с официальным источником и приводится по состоянию на </a:t>
            </a:r>
            <a:r>
              <a:rPr lang="ru-RU" sz="1400" dirty="0" smtClean="0"/>
              <a:t>1 </a:t>
            </a:r>
            <a:r>
              <a:rPr lang="ru-RU" sz="1400" dirty="0"/>
              <a:t>февраля 2026 г. с использованием общепринятых </a:t>
            </a:r>
            <a:r>
              <a:rPr lang="ru-RU" sz="1400" dirty="0" smtClean="0"/>
              <a:t>сокращений. </a:t>
            </a:r>
          </a:p>
          <a:p>
            <a:pPr algn="just"/>
            <a:r>
              <a:rPr lang="ru-RU" sz="1400" dirty="0" smtClean="0"/>
              <a:t>Представленное </a:t>
            </a:r>
            <a:r>
              <a:rPr lang="ru-RU" sz="1400" dirty="0"/>
              <a:t>вашему вниманию издание учитывает только изменения, внесенные опубликованными в официальных источниках на дату подписания издания в печать федеральными </a:t>
            </a:r>
            <a:r>
              <a:rPr lang="ru-RU" sz="1400" dirty="0" smtClean="0"/>
              <a:t>законами. </a:t>
            </a:r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статей приводится на дату, обозначенную на обложке данной книги (дата актуализации). Если есть изменения, вступающие в силу позднее, то вместе с редакцией нормы, действующей на эту дату, приводится норма в новой редакции и указывается дата, с которой она вступает в силу.</a:t>
            </a:r>
            <a:endParaRPr lang="ru-RU" sz="1400" b="1" dirty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9015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36848" r="44791" b="6121"/>
          <a:stretch/>
        </p:blipFill>
        <p:spPr bwMode="auto">
          <a:xfrm>
            <a:off x="107504" y="116632"/>
            <a:ext cx="2232248" cy="324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16632"/>
            <a:ext cx="68042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Кодекс Российской Федерации об Административных правонарушениях по состоянию на 1 февраля 2026 г. </a:t>
            </a:r>
            <a:r>
              <a:rPr lang="ru-RU" sz="1400" b="1" dirty="0"/>
              <a:t>—</a:t>
            </a:r>
            <a:r>
              <a:rPr lang="ru-RU" sz="1400" b="1" dirty="0" smtClean="0"/>
              <a:t> Москва: Проспект, 2026. </a:t>
            </a:r>
            <a:r>
              <a:rPr lang="ru-RU" sz="1400" b="1" dirty="0"/>
              <a:t>—</a:t>
            </a:r>
            <a:r>
              <a:rPr lang="ru-RU" sz="1400" b="1" dirty="0" smtClean="0"/>
              <a:t> 944 с.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Кодекса сверен с официальным источником и приводится по состоянию на 1 февраля 2026 года с использованием общепринятых сокращений.</a:t>
            </a:r>
            <a:br>
              <a:rPr lang="ru-RU" sz="1400" dirty="0"/>
            </a:br>
            <a:endParaRPr lang="ru-RU" sz="1400" dirty="0" smtClean="0"/>
          </a:p>
          <a:p>
            <a:pPr algn="just"/>
            <a:r>
              <a:rPr lang="ru-RU" sz="1400" dirty="0" smtClean="0"/>
              <a:t>Представленное </a:t>
            </a:r>
            <a:r>
              <a:rPr lang="ru-RU" sz="1400" dirty="0"/>
              <a:t>вашему вниманию издание учитывает только изменения, внесенные опубликованными в официальных источниках на дату подписания издания в печать федеральными </a:t>
            </a:r>
            <a:r>
              <a:rPr lang="ru-RU" sz="1400" dirty="0" smtClean="0"/>
              <a:t>законами.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статей приводится на дату, обозначенную на обложке данной книги (дата актуализации). Если есть изменения, вступающие в силу позднее, то вместе с редакцией нормы, действующей на эту дату, приводится норма в новой редакции и указывается дата, с которой она вступает в силу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0" y="3501008"/>
            <a:ext cx="2218352" cy="315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1495" y="3530322"/>
            <a:ext cx="68407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Гражданский процессуальный кодекс Российской Федерации по состоянию на 1 февраля 2026 г. </a:t>
            </a:r>
            <a:r>
              <a:rPr lang="ru-RU" sz="1400" b="1" dirty="0"/>
              <a:t>— Москва: Проспект, 2026. — </a:t>
            </a:r>
            <a:r>
              <a:rPr lang="ru-RU" sz="1400" b="1" dirty="0" smtClean="0"/>
              <a:t>288 </a:t>
            </a:r>
            <a:r>
              <a:rPr lang="ru-RU" sz="1400" b="1" dirty="0"/>
              <a:t>с</a:t>
            </a:r>
            <a:r>
              <a:rPr lang="ru-RU" sz="1400" b="1" dirty="0" smtClean="0"/>
              <a:t>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Кодекса сверен с официальным источником и приводится по состоянию на 1 февраля 2026 г. с использованием общепринятых сокращений.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Представленное вашему вниманию издание учитывает только изменения, внесенные опубликованными в официальных источниках на дату подписания издания в печать федеральными законами.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Текст статей приводится на дату, обозначенную на обложке данной книги (дата актуализации). Если есть изменения, вступающие в силу позднее, то вместе с редакцией нормы, действующей на эту дату, приводится норма в новой редакции и указывается дата, с которой она вступает в силу.</a:t>
            </a:r>
          </a:p>
        </p:txBody>
      </p:sp>
    </p:spTree>
    <p:extLst>
      <p:ext uri="{BB962C8B-B14F-4D97-AF65-F5344CB8AC3E}">
        <p14:creationId xmlns:p14="http://schemas.microsoft.com/office/powerpoint/2010/main" val="1125540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24528"/>
            <a:ext cx="248377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88049" y="3649628"/>
            <a:ext cx="675595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Вишнякова </a:t>
            </a:r>
            <a:r>
              <a:rPr lang="ru-RU" sz="1400" b="1" dirty="0"/>
              <a:t>А. С.  Административное право. Практикум : </a:t>
            </a:r>
            <a:r>
              <a:rPr lang="ru-RU" sz="1400" b="1" dirty="0" smtClean="0"/>
              <a:t>учебник</a:t>
            </a:r>
            <a:r>
              <a:rPr lang="ru-RU" sz="1400" b="1" dirty="0"/>
              <a:t> / А. С. Вишнякова, А. Б. Агапов ; под редакцией А. Б. Агапова. — Москва : Издательство Юрайт, 2026. — 298 с.</a:t>
            </a:r>
            <a:r>
              <a:rPr lang="ru-RU" sz="1400" dirty="0"/>
              <a:t> 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Настоящий </a:t>
            </a:r>
            <a:r>
              <a:rPr lang="ru-RU" sz="1400" dirty="0"/>
              <a:t>практикум — наиболее обстоятельное и подробное учебное пособие в сравнении со всеми иными пособиями такого рода. Он в себя четыре разновидности аналитических заданий: вопросы и задания для дискуссий, аналитические тесты, ситуационные задания и ситуации из судебной практики. Аналитические задания предваряются кратким конспективным изложением понятийного аппарата применительно к исследуемой теме курса административного права. Каждая тема снабжена перечнем научных и учебных изданий, нормативных правовых актов и материалов судебной практики.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" y="188640"/>
            <a:ext cx="218916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71055" y="212700"/>
            <a:ext cx="6858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Кодекс Административного судопроизводства Российской Федерации </a:t>
            </a:r>
            <a:r>
              <a:rPr lang="ru-RU" sz="1400" b="1" dirty="0"/>
              <a:t>по состоянию на 1 февраля 2026 г. — Москва: Проспект, 2026. — </a:t>
            </a:r>
            <a:r>
              <a:rPr lang="ru-RU" sz="1400" b="1" dirty="0" smtClean="0"/>
              <a:t>185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Кодекса сверен с официальным источником и приводится по состоянию на 1 февраля 2026 года с использованием общепринятых сокращений.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Представленное вашему вниманию издание учитывает только изменения, внесенные опубликованными в официальных источниках на дату подписания издания в печать федеральными </a:t>
            </a:r>
            <a:r>
              <a:rPr lang="ru-RU" sz="1400" dirty="0" smtClean="0"/>
              <a:t>законами.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Текст </a:t>
            </a:r>
            <a:r>
              <a:rPr lang="ru-RU" sz="1400" dirty="0"/>
              <a:t>статей приводится на дату подписания издания в печать. Если есть изменения, вступающие в силу позднее, то вместе с редакцией нормы, действующей на эту дату, приводится норма в новой редакции и указывается дата, с которой она вступает в силу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08109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7624" r="10495" b="7190"/>
          <a:stretch/>
        </p:blipFill>
        <p:spPr bwMode="auto">
          <a:xfrm>
            <a:off x="17056" y="28952"/>
            <a:ext cx="2318836" cy="334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5224" y="64655"/>
            <a:ext cx="68387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Кузвесова </a:t>
            </a:r>
            <a:r>
              <a:rPr lang="ru-RU" sz="1400" b="1" dirty="0"/>
              <a:t>Н. Л.  История дизайна: от викторианского стиля до </a:t>
            </a:r>
            <a:r>
              <a:rPr lang="ru-RU" sz="1400" b="1" dirty="0" smtClean="0"/>
              <a:t>ар -</a:t>
            </a:r>
            <a:r>
              <a:rPr lang="ru-RU" sz="1400" b="1" dirty="0"/>
              <a:t>деко : учебник для среднего профессионального образования / Н. Л. Кузвесова. — 3-е изд., испр. и доп. — Москва : Издательство Юрайт, 2026. — 137 с. 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Данное учебное пособие посвящено истории графического дизайна и охватывает период с конца XIX в. до первой половины XX в. В пособии представлен систематизированный материал, раскрывающий специфику и историческое развитие концепций и стилей в искусстве, эстетике и графическом дизайне. Издание щедро иллюстрировано, что позволяет расширить представление об изложенном материале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8054" r="8562" b="4590"/>
          <a:stretch/>
        </p:blipFill>
        <p:spPr bwMode="auto">
          <a:xfrm>
            <a:off x="107505" y="3672244"/>
            <a:ext cx="2304255" cy="30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1584" y="3672244"/>
            <a:ext cx="67322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Никитин В. М. Схемы операционного контроля качества строительных, ремонтно-строительных и монтажных работ : справочное пособие / В. М. Никитин, С. А. Платонов. </a:t>
            </a:r>
            <a:r>
              <a:rPr lang="ru-RU" sz="1400" b="1" dirty="0"/>
              <a:t>—</a:t>
            </a:r>
            <a:r>
              <a:rPr lang="ru-RU" sz="1400" b="1" dirty="0" smtClean="0"/>
              <a:t> Санкт-Петербург : ООФ «ЦКС», 2026. </a:t>
            </a:r>
            <a:r>
              <a:rPr lang="ru-RU" sz="1400" b="1" dirty="0"/>
              <a:t>—</a:t>
            </a:r>
            <a:r>
              <a:rPr lang="ru-RU" sz="1400" b="1" dirty="0" smtClean="0"/>
              <a:t> 322 с.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настоящем издании приведены перечень нормативных документов, регламентирующих качество выполнения строительных и монтажных работ, методы испытаний и контроля качества строительных материалов, изделий и конструкций, порядок проведения входного контроля, примеры оформления типовых схем операционного контроля качества выполняемых работ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Схемы содержат состав контролируемых операций, требования к качеству применяемых материалов, изделий, конструкций и выполнения работ, указания по производству работ, установленные нормативными документами.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217351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3098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9" y="116632"/>
            <a:ext cx="226198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91586" y="110867"/>
            <a:ext cx="67524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Мединский </a:t>
            </a:r>
            <a:r>
              <a:rPr lang="ru-RU" sz="1400" b="1" dirty="0"/>
              <a:t>В. Р.</a:t>
            </a:r>
            <a:r>
              <a:rPr lang="ru-RU" sz="1400" dirty="0"/>
              <a:t> </a:t>
            </a:r>
            <a:r>
              <a:rPr lang="ru-RU" sz="1400" b="1" dirty="0" smtClean="0"/>
              <a:t>История</a:t>
            </a:r>
            <a:r>
              <a:rPr lang="ru-RU" sz="1400" b="1" dirty="0"/>
              <a:t>. История России. 1914-1945 годы : </a:t>
            </a:r>
            <a:r>
              <a:rPr lang="ru-RU" sz="1400" b="1" dirty="0" smtClean="0"/>
              <a:t>учебник для СПО / </a:t>
            </a:r>
            <a:r>
              <a:rPr lang="ru-RU" sz="1400" b="1" dirty="0"/>
              <a:t>В. Р. Мединский, А. В. Торкунов. — Минпросвещения России. — 2-е изд., </a:t>
            </a:r>
            <a:r>
              <a:rPr lang="ru-RU" sz="1400" b="1" dirty="0" smtClean="0"/>
              <a:t>обновл. </a:t>
            </a:r>
            <a:r>
              <a:rPr lang="ru-RU" sz="1400" b="1" dirty="0"/>
              <a:t>— Москва : ИЦ «Академия», 2025. — </a:t>
            </a:r>
            <a:r>
              <a:rPr lang="ru-RU" sz="1400" b="1" dirty="0" smtClean="0"/>
              <a:t>464 </a:t>
            </a:r>
            <a:r>
              <a:rPr lang="ru-RU" sz="1400" b="1" dirty="0"/>
              <a:t>с. : ил.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издании </a:t>
            </a:r>
            <a:r>
              <a:rPr lang="ru-RU" sz="1400" dirty="0"/>
              <a:t>освещены основные события истории России 1914-1945 гг., большое значение уделено вопросам интеграции событий отечественной и зарубежной истории. Представленные в учебнике вопросы и задания нацелены на изучение региональной истории, подготовку к промежуточной и итоговой аттестации. Значительное место в учебнике занимают материалы по истории духовной жизни общества, культуры и повседневности. Главным результатом изучения курса должно стать формирование у учащихся патриотизма и российской гражданской идентичности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4451" y="3573016"/>
            <a:ext cx="672668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Мединский </a:t>
            </a:r>
            <a:r>
              <a:rPr lang="ru-RU" sz="1400" b="1" dirty="0"/>
              <a:t>В. Р. 	История. История России. 1945 год - начало </a:t>
            </a:r>
            <a:r>
              <a:rPr lang="en-US" sz="1400" b="1" dirty="0" smtClean="0"/>
              <a:t>XXI</a:t>
            </a:r>
            <a:r>
              <a:rPr lang="ru-RU" sz="1400" b="1" dirty="0" smtClean="0"/>
              <a:t> </a:t>
            </a:r>
            <a:r>
              <a:rPr lang="ru-RU" sz="1400" b="1" dirty="0"/>
              <a:t>века : </a:t>
            </a:r>
            <a:r>
              <a:rPr lang="ru-RU" sz="1400" b="1" dirty="0" smtClean="0"/>
              <a:t>учебник для СПО / </a:t>
            </a:r>
            <a:r>
              <a:rPr lang="ru-RU" sz="1400" b="1" dirty="0"/>
              <a:t>В. Р. Мединский, А. В. Торкунов. — Минпросвещения России. — 2-е изд., стер. — Москва : ИЦ «Академия», 2025. — </a:t>
            </a:r>
            <a:r>
              <a:rPr lang="ru-RU" sz="1400" b="1" dirty="0" smtClean="0"/>
              <a:t>416 </a:t>
            </a:r>
            <a:r>
              <a:rPr lang="ru-RU" sz="1400" b="1" dirty="0"/>
              <a:t>с. : ил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</a:t>
            </a:r>
            <a:r>
              <a:rPr lang="ru-RU" sz="1400" dirty="0" smtClean="0"/>
              <a:t>издании </a:t>
            </a:r>
            <a:r>
              <a:rPr lang="ru-RU" sz="1400" dirty="0"/>
              <a:t>освещены основные события истории России 1945 г. — начала </a:t>
            </a:r>
            <a:r>
              <a:rPr lang="en-US" sz="1400" dirty="0" smtClean="0"/>
              <a:t>XXI</a:t>
            </a:r>
            <a:r>
              <a:rPr lang="ru-RU" sz="1400" dirty="0" smtClean="0"/>
              <a:t> века, </a:t>
            </a:r>
            <a:r>
              <a:rPr lang="ru-RU" sz="1400" dirty="0"/>
              <a:t>большое значение уделено вопросам интеграции событий отечественной и зарубежной истории. Представленные в учебнике вопросы и задания нацелены на изучение региональной истории, подготовку к промежуточной и итоговой аттестации. Значительное место в учебнике занимают материалы по истории духовной жизни общества, культуры и повседневности. Главным результатом изучения курса должно стать формирование у учащихся патриотизма и российской гражданской идентичности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31223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382"/>
            <a:ext cx="2160240" cy="331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05078"/>
            <a:ext cx="6858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Чередниченко Ю</a:t>
            </a:r>
            <a:r>
              <a:rPr lang="ru-RU" sz="1400" b="1" dirty="0"/>
              <a:t>. П</a:t>
            </a:r>
            <a:r>
              <a:rPr lang="ru-RU" sz="1400" b="1" dirty="0" smtClean="0"/>
              <a:t>. </a:t>
            </a:r>
            <a:r>
              <a:rPr lang="ru-RU" sz="1400" b="1" dirty="0"/>
              <a:t>Английский язык для специальности «Туризм и гостеприимство» : учебник / Ю. П. Чередниченко. — Москва : КноРус, 2026. — 175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Рассмотрены актуальные темы для сферы туризма и </a:t>
            </a:r>
            <a:r>
              <a:rPr lang="ru-RU" sz="1400" dirty="0" smtClean="0"/>
              <a:t>гостеприимства. </a:t>
            </a:r>
          </a:p>
          <a:p>
            <a:pPr algn="just"/>
            <a:r>
              <a:rPr lang="ru-RU" sz="1400" dirty="0" smtClean="0"/>
              <a:t>Для </a:t>
            </a:r>
            <a:r>
              <a:rPr lang="ru-RU" sz="1400" dirty="0"/>
              <a:t>освоения новых профессиональных лексических единиц автор предлагает диалоги и упражнения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Грамматические структуры выбраны с учетом примерной образовательной программы. После каждого материала обучающимся предлагается комплекс упражнений для отработки навыков. Материалы учебника снабжены иллюстрациями, схемами и таблицами, позволяющими облегчить восприятие студента</a:t>
            </a:r>
            <a:r>
              <a:rPr lang="ru-RU" sz="1400" dirty="0" smtClean="0"/>
              <a:t>. Для </a:t>
            </a:r>
            <a:r>
              <a:rPr lang="ru-RU" sz="1400" dirty="0"/>
              <a:t>самоконтроля знаний автор предлагает итоговый тест, проверяющий как грамматический, так и лексический материал.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5664" r="8124" b="5735"/>
          <a:stretch/>
        </p:blipFill>
        <p:spPr bwMode="auto">
          <a:xfrm>
            <a:off x="110848" y="3515360"/>
            <a:ext cx="2156896" cy="334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5344" y="3645024"/>
            <a:ext cx="6879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Латина </a:t>
            </a:r>
            <a:r>
              <a:rPr lang="ru-RU" sz="1400" b="1" dirty="0"/>
              <a:t>С. В.</a:t>
            </a:r>
            <a:r>
              <a:rPr lang="ru-RU" sz="1400" i="1" dirty="0"/>
              <a:t> </a:t>
            </a:r>
            <a:r>
              <a:rPr lang="ru-RU" sz="1400" dirty="0"/>
              <a:t> </a:t>
            </a:r>
            <a:r>
              <a:rPr lang="ru-RU" sz="1400" b="1" dirty="0"/>
              <a:t>Английский язык для строителей (B1–B2) : учебник и практикум для среднего профессионального образования / С. В. Латина. — 3-е изд., испр. и доп. — Москва : Издательство Юрайт, 2026. — 174 с. 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Основной целью работы с курсом является обучение чтению и пониманию профессионально ориентированных текстов, а также развитие умений и навыков разговорной речи. Курс предполагает речевую активность студентов в ходе занятий, при его составлении учтена будущая специальность и профессиональные интересы учащихся. 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7457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44827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4" y="116632"/>
            <a:ext cx="6588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Лысиков А. Всё о почвах для ландшафтных дизайнеров и садоводов / А. Лысиков. </a:t>
            </a:r>
            <a:r>
              <a:rPr lang="ru-RU" sz="1400" b="1" dirty="0"/>
              <a:t>—</a:t>
            </a:r>
            <a:r>
              <a:rPr lang="ru-RU" sz="1400" b="1" dirty="0" smtClean="0"/>
              <a:t> Москва : Зеленая стрела, 2025. </a:t>
            </a:r>
            <a:r>
              <a:rPr lang="ru-RU" sz="1400" b="1" dirty="0"/>
              <a:t>—</a:t>
            </a:r>
            <a:r>
              <a:rPr lang="ru-RU" sz="1400" b="1" dirty="0" smtClean="0"/>
              <a:t> 297 с.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Эта </a:t>
            </a:r>
            <a:r>
              <a:rPr lang="ru-RU" sz="1400" dirty="0"/>
              <a:t>книга — путеводитель в мир почв, который раскрывает их происхождение и состав, знакомит с особенностями разных почв и их распространением. Издание содержит практические советы по улучшению плодородия почв, применению удобрений, помогает в решении многих почвенных проблем. Вы узнаете, как определить характер почвы на участке, научитесь отбирать образцы для почвенных анализов, интерпретировать их результаты и оценивать состояние почвы по растениям-индикаторам. Вы сможете подобрать подходящий почвенный субстрат и растения для конкретных условий вашего участка.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29000"/>
            <a:ext cx="2448271" cy="333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3" y="3429000"/>
            <a:ext cx="651621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Резник К. ХОСТАмагия. Хитрости. Особенности. Садовый цветник. Теневыносливое растение. Ассортимент / К. Резник. </a:t>
            </a:r>
            <a:r>
              <a:rPr lang="ru-RU" sz="1400" b="1" dirty="0"/>
              <a:t>—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Зеленая стрела, 2025. —</a:t>
            </a:r>
            <a:r>
              <a:rPr lang="ru-RU" sz="1400" b="1" dirty="0" smtClean="0"/>
              <a:t> 264 </a:t>
            </a:r>
            <a:r>
              <a:rPr lang="ru-RU" sz="1400" b="1" dirty="0"/>
              <a:t>с</a:t>
            </a:r>
            <a:r>
              <a:rPr lang="ru-RU" sz="1400" b="1" dirty="0" smtClean="0"/>
              <a:t>., ил.</a:t>
            </a:r>
            <a:endParaRPr lang="ru-RU" sz="1400" b="1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Книга </a:t>
            </a:r>
            <a:r>
              <a:rPr lang="ru-RU" sz="1400" dirty="0"/>
              <a:t>основана на многолетнем опыте автора по выращиванию хост. Помимо множества полезных практических советов, здесь вы познакомитесь с интересными историями, связанными с хостами. Прекрасные фотографии доставят удовольствие читателям и будут вдохновлять их на использование лучших сортов хост для украшения своего сада и ландшафтных объектов заказчиков.</a:t>
            </a:r>
          </a:p>
          <a:p>
            <a:pPr algn="just"/>
            <a:r>
              <a:rPr lang="ru-RU" sz="1400" dirty="0" smtClean="0"/>
              <a:t>Подробно </a:t>
            </a:r>
            <a:r>
              <a:rPr lang="ru-RU" sz="1400" dirty="0"/>
              <a:t>разбираются вопросы правильного места посадки, использования в цветниках, сочетания с другими растениями, защиты от болезней и вредителей.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00158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" y="116632"/>
            <a:ext cx="2340769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8473" y="106388"/>
            <a:ext cx="67255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Мединский В. Р. История. Всеобщая история. </a:t>
            </a:r>
            <a:r>
              <a:rPr lang="ru-RU" sz="1400" b="1" dirty="0" smtClean="0"/>
              <a:t>1914 </a:t>
            </a:r>
            <a:r>
              <a:rPr lang="ru-RU" sz="1400" b="1" dirty="0"/>
              <a:t>– </a:t>
            </a:r>
            <a:r>
              <a:rPr lang="ru-RU" sz="1400" b="1" dirty="0" smtClean="0"/>
              <a:t>начало </a:t>
            </a:r>
            <a:r>
              <a:rPr lang="en-US" sz="1400" b="1" dirty="0" smtClean="0"/>
              <a:t>XXI </a:t>
            </a:r>
            <a:r>
              <a:rPr lang="ru-RU" sz="1400" b="1" dirty="0" smtClean="0"/>
              <a:t>века: учебник для СПО / </a:t>
            </a:r>
            <a:r>
              <a:rPr lang="ru-RU" sz="1400" b="1" dirty="0"/>
              <a:t>В. Р. Мединский, А. О. Чубарьян. — </a:t>
            </a:r>
            <a:r>
              <a:rPr lang="ru-RU" sz="1400" b="1" dirty="0" smtClean="0"/>
              <a:t>Минпросвещения России. </a:t>
            </a:r>
            <a:r>
              <a:rPr lang="ru-RU" sz="1400" b="1" dirty="0"/>
              <a:t>— </a:t>
            </a:r>
            <a:r>
              <a:rPr lang="ru-RU" sz="1400" b="1" dirty="0" smtClean="0"/>
              <a:t>2-е изд., стер. </a:t>
            </a:r>
            <a:r>
              <a:rPr lang="ru-RU" sz="1400" b="1" dirty="0"/>
              <a:t>— Москва : </a:t>
            </a:r>
            <a:r>
              <a:rPr lang="ru-RU" sz="1400" b="1" dirty="0" smtClean="0"/>
              <a:t>ИЦ «Академия», 2025. </a:t>
            </a:r>
            <a:r>
              <a:rPr lang="ru-RU" sz="1400" b="1" dirty="0"/>
              <a:t>— </a:t>
            </a:r>
            <a:r>
              <a:rPr lang="ru-RU" sz="1400" b="1" dirty="0" smtClean="0"/>
              <a:t>496 </a:t>
            </a:r>
            <a:r>
              <a:rPr lang="ru-RU" sz="1400" b="1" dirty="0"/>
              <a:t>с. : ил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разработан в соответствии с актуальными требованиями Федерального государственного образовательного стандарта среднего общего образования и Федеральной образовательной программы среднего общего образования. Учебник освещает основные события всеобщей истории </a:t>
            </a:r>
            <a:r>
              <a:rPr lang="ru-RU" sz="1400" dirty="0" smtClean="0"/>
              <a:t>1914 </a:t>
            </a:r>
            <a:r>
              <a:rPr lang="ru-RU" sz="1400" dirty="0"/>
              <a:t>г. </a:t>
            </a:r>
            <a:r>
              <a:rPr lang="ru-RU" sz="1400" dirty="0" smtClean="0"/>
              <a:t>И до начала </a:t>
            </a:r>
            <a:r>
              <a:rPr lang="en-US" sz="1400" dirty="0"/>
              <a:t>XXI </a:t>
            </a:r>
            <a:r>
              <a:rPr lang="ru-RU" sz="1400" dirty="0"/>
              <a:t>века</a:t>
            </a:r>
            <a:r>
              <a:rPr lang="ru-RU" sz="1400" dirty="0" smtClean="0"/>
              <a:t>, </a:t>
            </a:r>
            <a:r>
              <a:rPr lang="ru-RU" sz="1400" dirty="0"/>
              <a:t>большое значение уделено вопросам взаимосвязи событий отечественной и зарубежной истории. В учебнике представлены вопросы и задания, в том числе нацеленные на подготовку к промежуточной и итоговой аттестации. Значительное место в учебнике уделено вопросам истории духовной жизни общества, культуры и повседневности.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8472" y="3458905"/>
            <a:ext cx="67255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Кислицын </a:t>
            </a:r>
            <a:r>
              <a:rPr lang="ru-RU" sz="1400" b="1" dirty="0"/>
              <a:t>С. А</a:t>
            </a:r>
            <a:r>
              <a:rPr lang="ru-RU" sz="1400" b="1" dirty="0" smtClean="0"/>
              <a:t>. </a:t>
            </a:r>
            <a:r>
              <a:rPr lang="ru-RU" sz="1400" b="1" dirty="0"/>
              <a:t>Россия - моя история : учебник / С. А. Кислицын, С. И. Самыгин, П. С. Самыгин. — Москва : КноРус, 2025. — 289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Цель курса — формирование представлений об истории России как истории Отечества, ее основных вехах, воспитание базовых национальных ценностей, уважения к истории, культуре, традициям. Курс имеет историко-просвещенческую направленность, формируя у молодежи способность и готовность к защите исторической правды и сохранению исторической памяти, противодействию фальсификации исторических фактов. Он способствует формированию патриотизма и гражданственности как важнейших направлений воспитания школьников. В книге раскрываются основные направления и механизмы становления национальной идеи и государственности, учтены новейшие исторические исследования и актуальные политические изменения в стране и мире.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" y="3429000"/>
            <a:ext cx="234076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46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37920"/>
            <a:ext cx="65882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Котова О. А. Обществознание : базовый уровень : учебник для СПО/ О. А. Котова, Т. Е. Лискова. — 2-е изд., стер. — Москва : Просвещение, 2025. — 303 с. </a:t>
            </a:r>
          </a:p>
          <a:p>
            <a:pPr algn="just"/>
            <a:endParaRPr lang="ru-RU" sz="1200" dirty="0"/>
          </a:p>
          <a:p>
            <a:pPr algn="just"/>
            <a:r>
              <a:rPr lang="ru-RU" sz="1400" dirty="0"/>
              <a:t>Издание подготовлено в соответствии с требованиями Федерального государственного образовательного стандарта среднего общего образования и освещает вопросы раздела курса обществознания для 10 класса. В рамках раздела курса учащиеся расширят свои познания об устройстве общества, экономических явлениях и процессах. Использование тренажёра позволит лучше усвоить пройденный материал, развить навыки самостоятельной работы, значительно расширить знания, полученные в рамках раздела курса, и применить полученную информацию при подготовке творческих работ.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9890" y="3556710"/>
            <a:ext cx="65741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Котова О. А. Обществознание : базовый уровень : практикум : учебное пособие для СПО / О. А. Котова, Т. Е. Лискова. — 2-е изд., стер. — Москва : Просвещение, 2025. — 208 с. 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400" dirty="0"/>
              <a:t>Издание подготовлено в соответствии с требованиями Федерального государственного образовательного стандарта среднего общего образования и освещает вопросы раздела курса обществознания для 11 класса. В рамках раздела курса учащиеся расширят свои познания о политико-правовой сфере общества, направлениях и проблемах его развития. Использование тренажёра позволит лучше усвоить пройденный материал, развить навыки самостоятельной работы, значительно расширить знания, полученные в рамках раздела курса, и применить полученную информацию при подготовке творческих работ.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2" y="217622"/>
            <a:ext cx="2405483" cy="30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2" y="3556710"/>
            <a:ext cx="2405483" cy="3184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59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6050" y="116632"/>
            <a:ext cx="66579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Половкова М. В. Индивидуальный проект. Шаг в профессию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М. В. Половкова. — 2-е изд., стер. — Москва : Просвещение, 2025. — 189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 рассмотрены этапы проектирования (выдвижение идеи, разработка замысла, реализация и защита проекта). Также разбираются примеры проектов, как современных, так и разработанных в прошлом. Данный курс предоставляет возможность получить необходимые навыки для работы в любой сфере деятельности. Учебный материал объединён в модули. Каждый модуль состоит из разделов, посвящённых значимым элементам проектной деятельности.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6050" y="3480061"/>
            <a:ext cx="66579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Шестернинов Е. Е. Индивидуальный проект. Шаг в профессию : базовый уровень : практикум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/ Е. Е. Шестернинов. — 2-е изд., стер. — Москва : Просвещение, 2025. — 80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Пособие посвящено проблеме включения в образовательную практику метода проектов и организации проектной деятельности для учащихся колледжей и техникумов. В пособии в краткой и доступной форме рассматриваются основные вопросы теории проектной деятельности и дан пошаговый алгоритм работы над проектом и исследованием.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6044"/>
            <a:ext cx="2376264" cy="32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8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8"/>
            <a:ext cx="2376264" cy="324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9" y="3501008"/>
            <a:ext cx="66602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</a:t>
            </a:r>
            <a:r>
              <a:rPr lang="ru-RU" sz="1400" dirty="0"/>
              <a:t>. </a:t>
            </a:r>
            <a:r>
              <a:rPr lang="ru-RU" sz="1400" b="1" dirty="0"/>
              <a:t>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Ю. С. Шойгу, Е. Н. Байбарина, В. А. Зуев [и др.]; под редакцией Ю. С. Шойгу. — Москва : Просвещение, </a:t>
            </a:r>
            <a:r>
              <a:rPr lang="ru-RU" sz="1400" b="1" dirty="0" smtClean="0"/>
              <a:t>2026. </a:t>
            </a:r>
            <a:r>
              <a:rPr lang="ru-RU" sz="1400" b="1" dirty="0"/>
              <a:t>— 252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Материал учебника "Основы безопасности жизнедеятельности" направлен на освоение учащимися практических навыков поведения в опасных, экстремальных и чрезвычайных ситуациях. Учащиеся не просто узнают о том, как не попасть в беду, но и приобретут навыки поведения при возникновении трудных и опасных ситуаций, которые помогут им сохранить свою жизнь и здоровье и того, кто рядом.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84688"/>
            <a:ext cx="66602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</a:t>
            </a:r>
            <a:r>
              <a:rPr lang="ru-RU" sz="1400" dirty="0"/>
              <a:t>. </a:t>
            </a:r>
            <a:r>
              <a:rPr lang="ru-RU" sz="1400" b="1" dirty="0"/>
              <a:t>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Ю. С. Шойгу, О. В. Белинская, В. К. Ащаулов [и др.] ; под редакцией Ю. С. Шойгу. — Москва : Просвещение, </a:t>
            </a:r>
            <a:r>
              <a:rPr lang="ru-RU" sz="1400" b="1" dirty="0" smtClean="0"/>
              <a:t>2026. </a:t>
            </a:r>
            <a:r>
              <a:rPr lang="ru-RU" sz="1400" b="1" dirty="0"/>
              <a:t>— 224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Материал учебника "Основы безопасности жизнедеятельности" направлен на освоение учащимися практических навыков поведения в опасных, экстремальных и чрезвычайных ситуациях.  Большое количество иллюстраций и инфографики, а также дополнительных материалов</a:t>
            </a:r>
            <a:r>
              <a:rPr lang="ru-RU" sz="1400" dirty="0" smtClean="0"/>
              <a:t>, предоставленных </a:t>
            </a:r>
            <a:r>
              <a:rPr lang="ru-RU" sz="1400" dirty="0"/>
              <a:t>в QR-кодах, позволят обучающимся освоить необходимые знания по курсу и сформировать культуру безопасной жизнедеятельности в повседневной жизни.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75816"/>
            <a:ext cx="2400259" cy="328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068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1780" y="39387"/>
            <a:ext cx="68122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Кузнецов А. П.</a:t>
            </a:r>
            <a:r>
              <a:rPr lang="ru-RU" sz="1400" dirty="0"/>
              <a:t> </a:t>
            </a:r>
            <a:r>
              <a:rPr lang="ru-RU" sz="1400" b="1" dirty="0"/>
              <a:t>География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А. П. Кузнецов, Э. В. Ким. — 2-е изд., стер. — Москва : Просвещение, 2025. — 367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Цель курса географии для среднего профессионального образования — формирование у учащихся целостного представления о территориальных особенностях развития мира, о влиянии окружающего мира на человека и его хозяйственную деятельность в мире, регионах и странах. Работая с учебником, учащиеся получат новые знания о роли географии в познании мироустройства, а также практический опыт, необходимый в повседневной жизни. При изучении курса и работе с учебником рекомендуется использовать тематические карты атласа, рабочую тетрадь и электронные пособия, входящие в его комплект. 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" y="117779"/>
            <a:ext cx="2286983" cy="316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" y="3474976"/>
            <a:ext cx="23548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7607" y="3485550"/>
            <a:ext cx="67322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География : базовый уровень: Атлас</a:t>
            </a:r>
            <a:r>
              <a:rPr lang="ru-RU" sz="1400" dirty="0"/>
              <a:t> </a:t>
            </a:r>
            <a:r>
              <a:rPr lang="ru-RU" sz="1400" b="1" dirty="0"/>
              <a:t>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образования. — 2-е изд., стер.  — Москва : Просвещение, 2025. — 57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Атлас разработан в комплекте с учебником А. П. Кузнецова, Э. В. Ким «География. Базовый уровень</a:t>
            </a:r>
            <a:r>
              <a:rPr lang="ru-RU" sz="1400" dirty="0" smtClean="0"/>
              <a:t>». </a:t>
            </a:r>
            <a:r>
              <a:rPr lang="ru-RU" sz="1400" dirty="0"/>
              <a:t>Данное издание является первым. Атлас содержит комплект тематических карт по политической, социальной и экономической географии мира. Работа с атласом поможет сформировать у учащихся целостное представление о социально-экономической составляющей географической картины мира: человеческих ресурсах, особенностях современного мирового хозяйства, как в целом, так и отдельных его отраслей, особенностях регионов мира и некоторых стран. Предназначен для всесторонней самостоятельной работы на занятиях и дома. </a:t>
            </a:r>
          </a:p>
        </p:txBody>
      </p:sp>
    </p:spTree>
    <p:extLst>
      <p:ext uri="{BB962C8B-B14F-4D97-AF65-F5344CB8AC3E}">
        <p14:creationId xmlns:p14="http://schemas.microsoft.com/office/powerpoint/2010/main" val="256357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" y="116632"/>
            <a:ext cx="237787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8874" y="116632"/>
            <a:ext cx="6665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Агафонова И. Б.</a:t>
            </a:r>
            <a:r>
              <a:rPr lang="ru-RU" sz="1400" dirty="0"/>
              <a:t> </a:t>
            </a:r>
            <a:r>
              <a:rPr lang="ru-RU" sz="1400" b="1" dirty="0"/>
              <a:t>Биология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И. Б. Агафонова, А. А. Каменский, В. И. Сивоглазов. — 2-е изд., стер. — Москва : Просвещение, 2025. — 271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является надёжным инструментом, помогающим в достижении образовательных результатов по биологии. Методическая составляющая содержит систему заданий, которая позволяет отрабатывать широкий перечень умений и компетенций.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" y="3501008"/>
            <a:ext cx="236153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2595" y="3429000"/>
            <a:ext cx="66514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Агафонова И. Б.</a:t>
            </a:r>
            <a:r>
              <a:rPr lang="ru-RU" sz="1400" dirty="0"/>
              <a:t> </a:t>
            </a:r>
            <a:r>
              <a:rPr lang="ru-RU" sz="1400" b="1" dirty="0"/>
              <a:t>Биология : базовый уровень :  практикум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И. Б. Агафонова, В. И. Сивоглазов.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112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Практикум содержит разнообразные вопросы и задания, которые помогут лучше усвоить, систематизировать и закрепить знания</a:t>
            </a:r>
          </a:p>
        </p:txBody>
      </p:sp>
    </p:spTree>
    <p:extLst>
      <p:ext uri="{BB962C8B-B14F-4D97-AF65-F5344CB8AC3E}">
        <p14:creationId xmlns:p14="http://schemas.microsoft.com/office/powerpoint/2010/main" val="312569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2890" y="104433"/>
            <a:ext cx="66811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Рудзитис Г. Е.</a:t>
            </a:r>
            <a:r>
              <a:rPr lang="ru-RU" sz="1400" dirty="0"/>
              <a:t> </a:t>
            </a:r>
            <a:r>
              <a:rPr lang="ru-RU" sz="1400" b="1" dirty="0"/>
              <a:t>Химия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Г. Е. Рудзитис, Ф. Г. Фельдман. — 2-е изд., стер. — Москва : Просвещение, </a:t>
            </a:r>
            <a:r>
              <a:rPr lang="ru-RU" sz="1400" b="1" dirty="0" smtClean="0"/>
              <a:t>2026. </a:t>
            </a:r>
            <a:r>
              <a:rPr lang="ru-RU" sz="1400" b="1" dirty="0"/>
              <a:t>— 336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В книге систематизированы сведения по основам органической, общей и неорганической химии, а также химической технологии. Материал учебника позволяет отрабатывать широкий спектр необходимых умений: выявлять общие химические закономерности; выбирать эффективные способы решения расчётных задач; использовать современные средства поиска и анализа информации; содействовать сохранению окружающей среды, применять принципы бережливого производства. Эффективный самоконтроль учащимся поможет осуществить рубрика «Личный результат».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0090" y="3318570"/>
            <a:ext cx="67139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Радецкий А. М.</a:t>
            </a:r>
            <a:r>
              <a:rPr lang="ru-RU" sz="1400" dirty="0"/>
              <a:t> Химия : базовый уровень : тренировочные и проверочные работы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А. М. Радецкий. — 2-е изд., стер. — Москва : Просвещение, 2025. — 79 с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Пособие содержит тренировочные и проверочные работы, расположенные в порядке изучения тем курса химии. Выполнение заданий предусматривает теоретическое решение экспериментальных задач, составление структурных формул и названий органических веществ, проведение вычислений по химическим формулам, описание сведений, которые можно получить о веществе по его химической формуле, составление уравнений реакций согласно приведённым схемам, решение расчётных задач и др. В работы включены задания, вопросы и упражнения, различающиеся характером познавательной деятельности (на воспроизведение, по образцу, частично-поисковые с использованием различных источников знаний).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8" y="116632"/>
            <a:ext cx="235762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" y="3356992"/>
            <a:ext cx="235762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09638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1773</TotalTime>
  <Words>3730</Words>
  <Application>Microsoft Office PowerPoint</Application>
  <PresentationFormat>Экран (4:3)</PresentationFormat>
  <Paragraphs>143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 lib-02</dc:creator>
  <cp:lastModifiedBy>ws lib-01</cp:lastModifiedBy>
  <cp:revision>118</cp:revision>
  <dcterms:created xsi:type="dcterms:W3CDTF">2023-07-03T09:11:03Z</dcterms:created>
  <dcterms:modified xsi:type="dcterms:W3CDTF">2026-02-03T12:15:17Z</dcterms:modified>
</cp:coreProperties>
</file>